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DC1FC-CBA6-4704-9E40-9F83C6F84A02}" type="datetimeFigureOut">
              <a:rPr lang="en-CA" smtClean="0"/>
              <a:pPr/>
              <a:t>17/01/2011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6EC7E-C193-43E0-A221-A4DD6BE8C10C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4632" cy="1467594"/>
          </a:xfrm>
        </p:spPr>
        <p:txBody>
          <a:bodyPr/>
          <a:lstStyle/>
          <a:p>
            <a:r>
              <a:rPr lang="en-CA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THE COLD WAR</a:t>
            </a:r>
            <a:endParaRPr lang="en-CA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Picture 3" descr="the_world_in_a_nutshel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124744"/>
            <a:ext cx="2755463" cy="4608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5877272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In a Nutshell</a:t>
            </a:r>
            <a:endParaRPr lang="en-CA" sz="4400" dirty="0">
              <a:solidFill>
                <a:schemeClr val="accent1">
                  <a:lumMod val="75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Picture 5" descr="american_flag-183332-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564904"/>
            <a:ext cx="2081808" cy="1561356"/>
          </a:xfrm>
          <a:prstGeom prst="rect">
            <a:avLst/>
          </a:prstGeom>
        </p:spPr>
      </p:pic>
      <p:pic>
        <p:nvPicPr>
          <p:cNvPr id="7" name="Picture 6" descr="Flag_USS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2564904"/>
            <a:ext cx="2067179" cy="1548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Marshall Plan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2_Deutsche_Mark_DDR_18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7272808" cy="3917947"/>
          </a:xfrm>
        </p:spPr>
      </p:pic>
      <p:sp>
        <p:nvSpPr>
          <p:cNvPr id="5" name="TextBox 4"/>
          <p:cNvSpPr txBox="1"/>
          <p:nvPr/>
        </p:nvSpPr>
        <p:spPr>
          <a:xfrm>
            <a:off x="323528" y="5229200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200" b="1" dirty="0" smtClean="0">
                <a:solidFill>
                  <a:schemeClr val="tx2">
                    <a:lumMod val="75000"/>
                  </a:schemeClr>
                </a:solidFill>
              </a:rPr>
              <a:t> Deutsche Mark introduced by West to stop inflation of German currency</a:t>
            </a:r>
          </a:p>
          <a:p>
            <a:pPr>
              <a:buFont typeface="Arial" pitchFamily="34" charset="0"/>
              <a:buChar char="•"/>
            </a:pPr>
            <a:r>
              <a:rPr lang="en-CA" sz="2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200" b="1" dirty="0" smtClean="0">
                <a:solidFill>
                  <a:schemeClr val="tx2">
                    <a:lumMod val="75000"/>
                  </a:schemeClr>
                </a:solidFill>
              </a:rPr>
              <a:t>Stalin resented Western influence in Berlin, initiates Berlin Blockade in June, 1948</a:t>
            </a:r>
            <a:endParaRPr lang="en-CA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Berlin Airlift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C-47s_at_Tempelhof_Airport_Berlin_19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124744"/>
            <a:ext cx="4572000" cy="3693583"/>
          </a:xfrm>
        </p:spPr>
      </p:pic>
      <p:pic>
        <p:nvPicPr>
          <p:cNvPr id="5" name="Picture 4" descr="Germans-airlift-1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406140"/>
            <a:ext cx="4572000" cy="34518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0" y="1124744"/>
            <a:ext cx="457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/>
              <a:t> </a:t>
            </a:r>
            <a:r>
              <a:rPr lang="en-CA" sz="2800" b="1" dirty="0" smtClean="0">
                <a:solidFill>
                  <a:schemeClr val="tx2">
                    <a:lumMod val="75000"/>
                  </a:schemeClr>
                </a:solidFill>
              </a:rPr>
              <a:t>200,000 flights  over a 10 month period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>
                <a:solidFill>
                  <a:schemeClr val="tx2">
                    <a:lumMod val="75000"/>
                  </a:schemeClr>
                </a:solidFill>
              </a:rPr>
              <a:t> S</a:t>
            </a:r>
            <a:r>
              <a:rPr lang="en-CA" sz="2800" b="1" dirty="0" smtClean="0">
                <a:solidFill>
                  <a:schemeClr val="tx2">
                    <a:lumMod val="75000"/>
                  </a:schemeClr>
                </a:solidFill>
              </a:rPr>
              <a:t>hipped vital provisions such a food and fuel</a:t>
            </a:r>
            <a:endParaRPr lang="en-CA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941168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 </a:t>
            </a:r>
            <a:r>
              <a:rPr lang="en-CA" sz="2800" b="1" dirty="0" smtClean="0">
                <a:solidFill>
                  <a:schemeClr val="tx2">
                    <a:lumMod val="75000"/>
                  </a:schemeClr>
                </a:solidFill>
              </a:rPr>
              <a:t>Stalin realized his ploy had failed and lifted the blockade in May, 1949</a:t>
            </a:r>
            <a:endParaRPr lang="en-CA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Domino Theory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586px-Domino_theory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8711574" cy="2304256"/>
          </a:xfrm>
        </p:spPr>
      </p:pic>
      <p:sp>
        <p:nvSpPr>
          <p:cNvPr id="6" name="TextBox 5"/>
          <p:cNvSpPr txBox="1"/>
          <p:nvPr/>
        </p:nvSpPr>
        <p:spPr>
          <a:xfrm>
            <a:off x="0" y="3717032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2">
                    <a:lumMod val="75000"/>
                  </a:schemeClr>
                </a:solidFill>
              </a:rPr>
              <a:t> In 1949, communist rebels win the Chinese Civil War (1927-1949), forming the People’s Republic of China (PRC)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800" dirty="0" smtClean="0">
                <a:solidFill>
                  <a:schemeClr val="tx2">
                    <a:lumMod val="75000"/>
                  </a:schemeClr>
                </a:solidFill>
              </a:rPr>
              <a:t>USA views communist victory in China a major threat, as the PRC and USSR now dominate Asia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800" dirty="0" smtClean="0">
                <a:solidFill>
                  <a:schemeClr val="tx2">
                    <a:lumMod val="75000"/>
                  </a:schemeClr>
                </a:solidFill>
              </a:rPr>
              <a:t>The West fears that new East Asian governments will turn communist</a:t>
            </a:r>
            <a:endParaRPr lang="en-C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Korea and Indochina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's uncropped SE Asia4c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548681"/>
            <a:ext cx="6277931" cy="6309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Proxy Wars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cold-w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764704"/>
            <a:ext cx="6336704" cy="3851240"/>
          </a:xfrm>
        </p:spPr>
      </p:pic>
      <p:sp>
        <p:nvSpPr>
          <p:cNvPr id="5" name="TextBox 4"/>
          <p:cNvSpPr txBox="1"/>
          <p:nvPr/>
        </p:nvSpPr>
        <p:spPr>
          <a:xfrm>
            <a:off x="323528" y="4653136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 Direct conflict between USA and USSR would result in nuclear war</a:t>
            </a:r>
          </a:p>
          <a:p>
            <a:pPr>
              <a:buFont typeface="Arial" pitchFamily="34" charset="0"/>
              <a:buChar char="•"/>
            </a:pPr>
            <a:r>
              <a:rPr lang="en-C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Both nations attempt to expand their influence by fighting through other agents or “proxies” </a:t>
            </a:r>
          </a:p>
          <a:p>
            <a:pPr>
              <a:buFont typeface="Arial" pitchFamily="34" charset="0"/>
              <a:buChar char="•"/>
            </a:pPr>
            <a:r>
              <a:rPr lang="en-CA" sz="2400" dirty="0">
                <a:solidFill>
                  <a:schemeClr val="tx2">
                    <a:lumMod val="75000"/>
                  </a:schemeClr>
                </a:solidFill>
              </a:rPr>
              <a:t> P</a:t>
            </a: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roviding economic support, weapons, equipment, training, etc. are means of aiding proxies</a:t>
            </a:r>
            <a:endParaRPr lang="en-C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Korean War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Content Placeholder 4" descr="KoreanWar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3923928" cy="5781110"/>
          </a:xfrm>
        </p:spPr>
      </p:pic>
      <p:sp>
        <p:nvSpPr>
          <p:cNvPr id="6" name="TextBox 5"/>
          <p:cNvSpPr txBox="1"/>
          <p:nvPr/>
        </p:nvSpPr>
        <p:spPr>
          <a:xfrm>
            <a:off x="3995936" y="1196752"/>
            <a:ext cx="514806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 USSR (North) and USA (South) occupy respective halves of Korean Peninsula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C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Attempts to unify Korea fail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C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Kim Il Sung aided by USSR and PRC in raids on South Korea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C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South Korea backed by newly formed North Atlantic Treaty Organization (NATO)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C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War breaks out in June, 1950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CA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tx2">
                    <a:lumMod val="75000"/>
                  </a:schemeClr>
                </a:solidFill>
              </a:rPr>
              <a:t>Attrition war ended with Armistice in 1953 (following Stalin’s death) </a:t>
            </a:r>
            <a:endParaRPr lang="en-C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Vietnam War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Southeast-Mainland-As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4211960" cy="5805264"/>
          </a:xfrm>
        </p:spPr>
      </p:pic>
      <p:sp>
        <p:nvSpPr>
          <p:cNvPr id="5" name="TextBox 4"/>
          <p:cNvSpPr txBox="1"/>
          <p:nvPr/>
        </p:nvSpPr>
        <p:spPr>
          <a:xfrm>
            <a:off x="4211960" y="1052736"/>
            <a:ext cx="49320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France is defeated by Viet Minh army and withdraws from French Indochina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Laos, Cambodia, and Vietnam become independent countries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Vietnam divided between communist North and (artificially) capitalist South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USA orchestrates election of capitalist sympathizer Ngo </a:t>
            </a:r>
            <a:r>
              <a:rPr lang="en-CA" sz="2000" dirty="0" err="1" smtClean="0">
                <a:solidFill>
                  <a:schemeClr val="accent1">
                    <a:lumMod val="75000"/>
                  </a:schemeClr>
                </a:solidFill>
              </a:rPr>
              <a:t>Dinh</a:t>
            </a: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 Diem in South Vietnam, despite popular support of communist North Vietnamese leader Ho Chi Minh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Guerrilla insurgencies in South Vietnam lead to full-scale war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USA commits military while USSR simply provides weapons and support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CA" sz="2000" dirty="0" smtClean="0">
                <a:solidFill>
                  <a:schemeClr val="accent1">
                    <a:lumMod val="75000"/>
                  </a:schemeClr>
                </a:solidFill>
              </a:rPr>
              <a:t>Americans withdraw and North Vietnamese win the war in April of 1945</a:t>
            </a:r>
            <a:endParaRPr lang="en-C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Mutually Assured Destruction</a:t>
            </a:r>
            <a:endParaRPr lang="en-CA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Content Placeholder 3" descr="AtomicBla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196752"/>
            <a:ext cx="6034617" cy="4525963"/>
          </a:xfrm>
        </p:spPr>
      </p:pic>
      <p:sp>
        <p:nvSpPr>
          <p:cNvPr id="5" name="TextBox 4"/>
          <p:cNvSpPr txBox="1"/>
          <p:nvPr/>
        </p:nvSpPr>
        <p:spPr>
          <a:xfrm>
            <a:off x="395536" y="580526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400" b="1" dirty="0" smtClean="0">
                <a:solidFill>
                  <a:schemeClr val="accent6">
                    <a:lumMod val="75000"/>
                  </a:schemeClr>
                </a:solidFill>
              </a:rPr>
              <a:t> Fear of nuclear retaliation kept USA and USSR from directly attacking one another</a:t>
            </a:r>
            <a:endParaRPr lang="en-CA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C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McCarthyism and the RED SCARE</a:t>
            </a:r>
            <a:endParaRPr lang="en-CA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Content Placeholder 3" descr="canacommi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3447288" cy="4480560"/>
          </a:xfrm>
        </p:spPr>
      </p:pic>
      <p:sp>
        <p:nvSpPr>
          <p:cNvPr id="5" name="TextBox 4"/>
          <p:cNvSpPr txBox="1"/>
          <p:nvPr/>
        </p:nvSpPr>
        <p:spPr>
          <a:xfrm>
            <a:off x="4067944" y="1556792"/>
            <a:ext cx="4824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CA" sz="2400" dirty="0" smtClean="0">
                <a:solidFill>
                  <a:schemeClr val="accent6">
                    <a:lumMod val="75000"/>
                  </a:schemeClr>
                </a:solidFill>
              </a:rPr>
              <a:t>Suspicion of communist threats from within North America </a:t>
            </a:r>
          </a:p>
          <a:p>
            <a:pPr>
              <a:buFont typeface="Arial" pitchFamily="34" charset="0"/>
              <a:buChar char="•"/>
            </a:pPr>
            <a:endParaRPr lang="en-CA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5" descr="mccart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636912"/>
            <a:ext cx="2171700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4941168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accent6">
                    <a:lumMod val="75000"/>
                  </a:schemeClr>
                </a:solidFill>
              </a:rPr>
              <a:t>Senator Joseph McCarthy and the House Committee on Un-American Activities</a:t>
            </a:r>
            <a:endParaRPr lang="en-CA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Division of Germany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582px-Cold_war_europe_military_alliances_map_e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836712"/>
            <a:ext cx="5850399" cy="602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Division of Germany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Division of Germa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05908"/>
            <a:ext cx="4378248" cy="5652092"/>
          </a:xfrm>
        </p:spPr>
      </p:pic>
      <p:sp>
        <p:nvSpPr>
          <p:cNvPr id="5" name="TextBox 4"/>
          <p:cNvSpPr txBox="1"/>
          <p:nvPr/>
        </p:nvSpPr>
        <p:spPr>
          <a:xfrm>
            <a:off x="4572000" y="1268760"/>
            <a:ext cx="39604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2">
                    <a:lumMod val="75000"/>
                  </a:schemeClr>
                </a:solidFill>
              </a:rPr>
              <a:t>Yalta Conference, February, 1945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2">
                    <a:lumMod val="75000"/>
                  </a:schemeClr>
                </a:solidFill>
              </a:rPr>
              <a:t>Potsdam Conference, July, 1945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 err="1" smtClean="0">
                <a:solidFill>
                  <a:schemeClr val="tx2">
                    <a:lumMod val="75000"/>
                  </a:schemeClr>
                </a:solidFill>
              </a:rPr>
              <a:t>Trizone</a:t>
            </a:r>
            <a:r>
              <a:rPr lang="en-CA" sz="2800" dirty="0" smtClean="0">
                <a:solidFill>
                  <a:schemeClr val="tx2">
                    <a:lumMod val="75000"/>
                  </a:schemeClr>
                </a:solidFill>
              </a:rPr>
              <a:t>: Britain, France, USA (West Germany)</a:t>
            </a:r>
          </a:p>
          <a:p>
            <a:pPr>
              <a:buFont typeface="Arial" pitchFamily="34" charset="0"/>
              <a:buChar char="•"/>
            </a:pPr>
            <a:r>
              <a:rPr lang="en-CA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800" dirty="0" smtClean="0">
                <a:solidFill>
                  <a:schemeClr val="tx2">
                    <a:lumMod val="75000"/>
                  </a:schemeClr>
                </a:solidFill>
              </a:rPr>
              <a:t>East Germany under Soviet control</a:t>
            </a:r>
            <a:endParaRPr lang="en-C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Yalta Conference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yal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3064" y="1600200"/>
            <a:ext cx="70378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Potsdam Conference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potsd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196752"/>
            <a:ext cx="6561680" cy="54089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and Containment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ILW105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196752"/>
            <a:ext cx="5019184" cy="5495457"/>
          </a:xfrm>
        </p:spPr>
      </p:pic>
      <p:sp>
        <p:nvSpPr>
          <p:cNvPr id="5" name="TextBox 4"/>
          <p:cNvSpPr txBox="1"/>
          <p:nvPr/>
        </p:nvSpPr>
        <p:spPr>
          <a:xfrm>
            <a:off x="827584" y="2564904"/>
            <a:ext cx="30243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>
                <a:solidFill>
                  <a:schemeClr val="tx2">
                    <a:lumMod val="75000"/>
                  </a:schemeClr>
                </a:solidFill>
              </a:rPr>
              <a:t>Winston Churchill’s “</a:t>
            </a:r>
            <a:r>
              <a:rPr lang="en-CA" sz="4000" b="1" dirty="0" smtClean="0">
                <a:solidFill>
                  <a:schemeClr val="tx2">
                    <a:lumMod val="75000"/>
                  </a:schemeClr>
                </a:solidFill>
              </a:rPr>
              <a:t>Iron</a:t>
            </a:r>
            <a:r>
              <a:rPr lang="en-CA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4000" b="1" dirty="0" smtClean="0">
                <a:solidFill>
                  <a:schemeClr val="tx2">
                    <a:lumMod val="75000"/>
                  </a:schemeClr>
                </a:solidFill>
              </a:rPr>
              <a:t>Curtain</a:t>
            </a:r>
            <a:r>
              <a:rPr lang="en-CA" sz="4000" dirty="0" smtClean="0">
                <a:solidFill>
                  <a:schemeClr val="tx2">
                    <a:lumMod val="75000"/>
                  </a:schemeClr>
                </a:solidFill>
              </a:rPr>
              <a:t>”</a:t>
            </a:r>
            <a:endParaRPr lang="en-CA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Soviet Zones in Eastern Europe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369px-EasternBloc_BorderChange38-48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438960"/>
            <a:ext cx="3338273" cy="5419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Truman Doctrine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harrytrumandoctr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124744"/>
            <a:ext cx="5184576" cy="4161303"/>
          </a:xfrm>
        </p:spPr>
      </p:pic>
      <p:sp>
        <p:nvSpPr>
          <p:cNvPr id="5" name="TextBox 4"/>
          <p:cNvSpPr txBox="1"/>
          <p:nvPr/>
        </p:nvSpPr>
        <p:spPr>
          <a:xfrm>
            <a:off x="755576" y="5301208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 </a:t>
            </a:r>
            <a:r>
              <a:rPr lang="en-CA" b="1" dirty="0" smtClean="0">
                <a:solidFill>
                  <a:schemeClr val="tx2">
                    <a:lumMod val="75000"/>
                  </a:schemeClr>
                </a:solidFill>
              </a:rPr>
              <a:t>USA pledges to aid to any nation attempting to establish a democratic government</a:t>
            </a:r>
          </a:p>
          <a:p>
            <a:pPr>
              <a:buFont typeface="Arial" pitchFamily="34" charset="0"/>
              <a:buChar char="•"/>
            </a:pPr>
            <a:r>
              <a:rPr lang="en-CA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b="1" dirty="0" smtClean="0">
                <a:solidFill>
                  <a:schemeClr val="tx2">
                    <a:lumMod val="75000"/>
                  </a:schemeClr>
                </a:solidFill>
              </a:rPr>
              <a:t>Criticized by communists as “dollar imperialism”</a:t>
            </a:r>
          </a:p>
          <a:p>
            <a:pPr>
              <a:buFont typeface="Arial" pitchFamily="34" charset="0"/>
              <a:buChar char="•"/>
            </a:pPr>
            <a:r>
              <a:rPr lang="en-CA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b="1" dirty="0" smtClean="0">
                <a:solidFill>
                  <a:schemeClr val="tx2">
                    <a:lumMod val="75000"/>
                  </a:schemeClr>
                </a:solidFill>
              </a:rPr>
              <a:t>Practiced in the Greek Civil War (1946-1949) – first “proxy war” of the Cold War era</a:t>
            </a:r>
            <a:endParaRPr lang="en-C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Marshall Plan</a:t>
            </a:r>
            <a:endParaRPr lang="en-C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608px-Marshall_Pla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4593966" cy="4525963"/>
          </a:xfrm>
        </p:spPr>
      </p:pic>
      <p:sp>
        <p:nvSpPr>
          <p:cNvPr id="6" name="TextBox 5"/>
          <p:cNvSpPr txBox="1"/>
          <p:nvPr/>
        </p:nvSpPr>
        <p:spPr>
          <a:xfrm>
            <a:off x="4716016" y="1628800"/>
            <a:ext cx="44279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800" b="1" dirty="0" smtClean="0">
                <a:solidFill>
                  <a:schemeClr val="tx2">
                    <a:lumMod val="75000"/>
                  </a:schemeClr>
                </a:solidFill>
              </a:rPr>
              <a:t> Part of the Truman Doctrine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CA" sz="2800" b="1" dirty="0" smtClean="0">
                <a:solidFill>
                  <a:schemeClr val="tx2">
                    <a:lumMod val="75000"/>
                  </a:schemeClr>
                </a:solidFill>
              </a:rPr>
              <a:t>Give economic aid to countries trying to rebuild after the war</a:t>
            </a:r>
          </a:p>
          <a:p>
            <a:pPr>
              <a:buFont typeface="Arial" pitchFamily="34" charset="0"/>
              <a:buChar char="•"/>
            </a:pPr>
            <a:r>
              <a:rPr lang="en-CA" sz="2800" b="1" dirty="0">
                <a:solidFill>
                  <a:schemeClr val="tx2">
                    <a:lumMod val="75000"/>
                  </a:schemeClr>
                </a:solidFill>
              </a:rPr>
              <a:t> M</a:t>
            </a:r>
            <a:r>
              <a:rPr lang="en-CA" sz="2800" b="1" dirty="0" smtClean="0">
                <a:solidFill>
                  <a:schemeClr val="tx2">
                    <a:lumMod val="75000"/>
                  </a:schemeClr>
                </a:solidFill>
              </a:rPr>
              <a:t>ake Europe economically self-sufficient (and promote favour of capitalism)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517</Words>
  <Application>Microsoft Office PowerPoint</Application>
  <PresentationFormat>On-screen Show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COLD WAR</vt:lpstr>
      <vt:lpstr>Division of Germany</vt:lpstr>
      <vt:lpstr>Division of Germany</vt:lpstr>
      <vt:lpstr>Yalta Conference</vt:lpstr>
      <vt:lpstr>Potsdam Conference</vt:lpstr>
      <vt:lpstr>Expansion and Containment</vt:lpstr>
      <vt:lpstr>Soviet Zones in Eastern Europe</vt:lpstr>
      <vt:lpstr>Truman Doctrine</vt:lpstr>
      <vt:lpstr>Marshall Plan</vt:lpstr>
      <vt:lpstr>Marshall Plan</vt:lpstr>
      <vt:lpstr>Berlin Airlift</vt:lpstr>
      <vt:lpstr>Domino Theory</vt:lpstr>
      <vt:lpstr>Korea and Indochina</vt:lpstr>
      <vt:lpstr>Proxy Wars</vt:lpstr>
      <vt:lpstr>Korean War</vt:lpstr>
      <vt:lpstr>Vietnam War</vt:lpstr>
      <vt:lpstr>Mutually Assured Destruction</vt:lpstr>
      <vt:lpstr>McCarthyism and the RED SCARE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</dc:title>
  <dc:creator>Shane</dc:creator>
  <cp:lastModifiedBy>ED18</cp:lastModifiedBy>
  <cp:revision>1</cp:revision>
  <dcterms:created xsi:type="dcterms:W3CDTF">2011-01-16T23:38:08Z</dcterms:created>
  <dcterms:modified xsi:type="dcterms:W3CDTF">2011-01-17T16:18:45Z</dcterms:modified>
</cp:coreProperties>
</file>